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1" d="100"/>
          <a:sy n="81" d="100"/>
        </p:scale>
        <p:origin x="-1242" y="-96"/>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Isosceles Triangle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540544" y="776288"/>
            <a:ext cx="8062912" cy="1470025"/>
          </a:xfrm>
        </p:spPr>
        <p:txBody>
          <a:bodyPr anchor="b">
            <a:normAutofit/>
          </a:bodyPr>
          <a:lstStyle>
            <a:lvl1pPr algn="r">
              <a:defRPr sz="4400"/>
            </a:lvl1pPr>
          </a:lstStyle>
          <a:p>
            <a:r>
              <a:rPr kumimoji="0" lang="en-US" smtClean="0"/>
              <a:t>Click to edit Master title style</a:t>
            </a:r>
            <a:endParaRPr kumimoji="0" lang="en-US"/>
          </a:p>
        </p:txBody>
      </p:sp>
      <p:sp>
        <p:nvSpPr>
          <p:cNvPr id="9" name="Subtitle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1371600" y="6012656"/>
            <a:ext cx="5791200" cy="365125"/>
          </a:xfrm>
        </p:spPr>
        <p:txBody>
          <a:bodyPr tIns="0" bIns="0" anchor="t"/>
          <a:lstStyle>
            <a:lvl1pPr algn="r">
              <a:defRPr sz="1000"/>
            </a:lvl1pPr>
          </a:lstStyle>
          <a:p>
            <a:fld id="{1D8BD707-D9CF-40AE-B4C6-C98DA3205C09}" type="datetimeFigureOut">
              <a:rPr lang="en-US" smtClean="0"/>
              <a:pPr/>
              <a:t>3/28/2020</a:t>
            </a:fld>
            <a:endParaRPr lang="en-US"/>
          </a:p>
        </p:txBody>
      </p:sp>
      <p:sp>
        <p:nvSpPr>
          <p:cNvPr id="17" name="Footer Placeholder 16"/>
          <p:cNvSpPr>
            <a:spLocks noGrp="1"/>
          </p:cNvSpPr>
          <p:nvPr>
            <p:ph type="ftr" sz="quarter" idx="11"/>
          </p:nvPr>
        </p:nvSpPr>
        <p:spPr>
          <a:xfrm>
            <a:off x="1371600" y="5650704"/>
            <a:ext cx="5791200" cy="365125"/>
          </a:xfrm>
        </p:spPr>
        <p:txBody>
          <a:bodyPr tIns="0" bIns="0" anchor="b"/>
          <a:lstStyle>
            <a:lvl1pPr algn="r">
              <a:defRPr sz="1100"/>
            </a:lvl1pPr>
          </a:lstStyle>
          <a:p>
            <a:endParaRPr lang="en-US"/>
          </a:p>
        </p:txBody>
      </p:sp>
      <p:sp>
        <p:nvSpPr>
          <p:cNvPr id="29" name="Slide Number Placeholder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3/28/2020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381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81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3/28/2020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1399032"/>
          </a:xfrm>
        </p:spPr>
        <p:txBody>
          <a:bodyPr/>
          <a:lstStyle/>
          <a:p>
            <a:r>
              <a:rPr kumimoji="0" lang="en-US" smtClean="0"/>
              <a:t>Click to edit Master title style</a:t>
            </a:r>
            <a:endParaRPr kumimoji="0" lang="en-US"/>
          </a:p>
        </p:txBody>
      </p:sp>
      <p:sp>
        <p:nvSpPr>
          <p:cNvPr id="3" name="Content Placeholder 2"/>
          <p:cNvSpPr>
            <a:spLocks noGrp="1"/>
          </p:cNvSpPr>
          <p:nvPr>
            <p:ph idx="1"/>
          </p:nvPr>
        </p:nvSpPr>
        <p:spPr>
          <a:xfrm>
            <a:off x="457200" y="1882808"/>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791456" y="6480048"/>
            <a:ext cx="2133600" cy="301752"/>
          </a:xfrm>
        </p:spPr>
        <p:txBody>
          <a:bodyPr/>
          <a:lstStyle/>
          <a:p>
            <a:fld id="{1D8BD707-D9CF-40AE-B4C6-C98DA3205C09}" type="datetimeFigureOut">
              <a:rPr lang="en-US" smtClean="0"/>
              <a:pPr/>
              <a:t>3/28/2020</a:t>
            </a:fld>
            <a:endParaRPr lang="en-US"/>
          </a:p>
        </p:txBody>
      </p:sp>
      <p:sp>
        <p:nvSpPr>
          <p:cNvPr id="5" name="Footer Placeholder 4"/>
          <p:cNvSpPr>
            <a:spLocks noGrp="1"/>
          </p:cNvSpPr>
          <p:nvPr>
            <p:ph type="ftr" sz="quarter" idx="11"/>
          </p:nvPr>
        </p:nvSpPr>
        <p:spPr>
          <a:xfrm>
            <a:off x="457200" y="6480969"/>
            <a:ext cx="4260056" cy="300831"/>
          </a:xfrm>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1"/>
      </p:bgRef>
    </p:bg>
    <p:spTree>
      <p:nvGrpSpPr>
        <p:cNvPr id="1" name=""/>
        <p:cNvGrpSpPr/>
        <p:nvPr/>
      </p:nvGrpSpPr>
      <p:grpSpPr>
        <a:xfrm>
          <a:off x="0" y="0"/>
          <a:ext cx="0" cy="0"/>
          <a:chOff x="0" y="0"/>
          <a:chExt cx="0" cy="0"/>
        </a:xfrm>
      </p:grpSpPr>
      <p:sp>
        <p:nvSpPr>
          <p:cNvPr id="9" name="Right Triangle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Isosceles Triangle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Date Placeholder 3"/>
          <p:cNvSpPr>
            <a:spLocks noGrp="1"/>
          </p:cNvSpPr>
          <p:nvPr>
            <p:ph type="dt" sz="half" idx="10"/>
          </p:nvPr>
        </p:nvSpPr>
        <p:spPr>
          <a:xfrm>
            <a:off x="6955632" y="6477000"/>
            <a:ext cx="2133600" cy="304800"/>
          </a:xfrm>
        </p:spPr>
        <p:txBody>
          <a:bodyPr/>
          <a:lstStyle/>
          <a:p>
            <a:fld id="{1D8BD707-D9CF-40AE-B4C6-C98DA3205C09}" type="datetimeFigureOut">
              <a:rPr lang="en-US" smtClean="0"/>
              <a:pPr/>
              <a:t>3/28/2020</a:t>
            </a:fld>
            <a:endParaRPr lang="en-US"/>
          </a:p>
        </p:txBody>
      </p:sp>
      <p:sp>
        <p:nvSpPr>
          <p:cNvPr id="5" name="Footer Placeholder 4"/>
          <p:cNvSpPr>
            <a:spLocks noGrp="1"/>
          </p:cNvSpPr>
          <p:nvPr>
            <p:ph type="ftr" sz="quarter" idx="11"/>
          </p:nvPr>
        </p:nvSpPr>
        <p:spPr>
          <a:xfrm>
            <a:off x="2619376" y="6480969"/>
            <a:ext cx="4260056" cy="300831"/>
          </a:xfrm>
        </p:spPr>
        <p:txBody>
          <a:bodyPr/>
          <a:lstStyle/>
          <a:p>
            <a:endParaRPr lang="en-US"/>
          </a:p>
        </p:txBody>
      </p:sp>
      <p:sp>
        <p:nvSpPr>
          <p:cNvPr id="6" name="Slide Number Placeholder 5"/>
          <p:cNvSpPr>
            <a:spLocks noGrp="1"/>
          </p:cNvSpPr>
          <p:nvPr>
            <p:ph type="sldNum" sz="quarter" idx="12"/>
          </p:nvPr>
        </p:nvSpPr>
        <p:spPr>
          <a:xfrm>
            <a:off x="8451056" y="809624"/>
            <a:ext cx="502920" cy="300831"/>
          </a:xfrm>
        </p:spPr>
        <p:txBody>
          <a:bodyPr/>
          <a:lstStyle/>
          <a:p>
            <a:fld id="{B6F15528-21DE-4FAA-801E-634DDDAF4B2B}" type="slidenum">
              <a:rPr lang="en-US" smtClean="0"/>
              <a:pPr/>
              <a:t>‹#›</a:t>
            </a:fld>
            <a:endParaRPr lang="en-US"/>
          </a:p>
        </p:txBody>
      </p:sp>
      <p:cxnSp>
        <p:nvCxnSpPr>
          <p:cNvPr id="11" name="Straight Connector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lgn="l">
              <a:defRPr/>
            </a:lvl1p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4791456" y="6480969"/>
            <a:ext cx="2133600" cy="301752"/>
          </a:xfrm>
        </p:spPr>
        <p:txBody>
          <a:bodyPr/>
          <a:lstStyle/>
          <a:p>
            <a:fld id="{1D8BD707-D9CF-40AE-B4C6-C98DA3205C09}" type="datetimeFigureOut">
              <a:rPr lang="en-US" smtClean="0"/>
              <a:pPr/>
              <a:t>3/28/2020</a:t>
            </a:fld>
            <a:endParaRPr lang="en-US"/>
          </a:p>
        </p:txBody>
      </p:sp>
      <p:sp>
        <p:nvSpPr>
          <p:cNvPr id="6" name="Footer Placeholder 5"/>
          <p:cNvSpPr>
            <a:spLocks noGrp="1"/>
          </p:cNvSpPr>
          <p:nvPr>
            <p:ph type="ftr" sz="quarter" idx="11"/>
          </p:nvPr>
        </p:nvSpPr>
        <p:spPr>
          <a:xfrm>
            <a:off x="457200" y="6480969"/>
            <a:ext cx="4260056" cy="301752"/>
          </a:xfrm>
        </p:spPr>
        <p:txBody>
          <a:bodyPr/>
          <a:lstStyle/>
          <a:p>
            <a:endParaRPr lang="en-US"/>
          </a:p>
        </p:txBody>
      </p:sp>
      <p:sp>
        <p:nvSpPr>
          <p:cNvPr id="7" name="Slide Number Placeholder 6"/>
          <p:cNvSpPr>
            <a:spLocks noGrp="1"/>
          </p:cNvSpPr>
          <p:nvPr>
            <p:ph type="sldNum" sz="quarter" idx="12"/>
          </p:nvPr>
        </p:nvSpPr>
        <p:spPr>
          <a:xfrm>
            <a:off x="7589520" y="6480969"/>
            <a:ext cx="502920" cy="301752"/>
          </a:xfrm>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a:xfrm>
            <a:off x="4791456" y="6480969"/>
            <a:ext cx="2130552" cy="301752"/>
          </a:xfrm>
        </p:spPr>
        <p:txBody>
          <a:bodyPr/>
          <a:lstStyle/>
          <a:p>
            <a:fld id="{1D8BD707-D9CF-40AE-B4C6-C98DA3205C09}" type="datetimeFigureOut">
              <a:rPr lang="en-US" smtClean="0"/>
              <a:pPr/>
              <a:t>3/28/2020</a:t>
            </a:fld>
            <a:endParaRPr lang="en-US"/>
          </a:p>
        </p:txBody>
      </p:sp>
      <p:sp>
        <p:nvSpPr>
          <p:cNvPr id="8" name="Footer Placeholder 7"/>
          <p:cNvSpPr>
            <a:spLocks noGrp="1"/>
          </p:cNvSpPr>
          <p:nvPr>
            <p:ph type="ftr" sz="quarter" idx="11"/>
          </p:nvPr>
        </p:nvSpPr>
        <p:spPr>
          <a:xfrm>
            <a:off x="457200" y="6480969"/>
            <a:ext cx="4261104" cy="301752"/>
          </a:xfrm>
        </p:spPr>
        <p:txBody>
          <a:bodyPr/>
          <a:lstStyle/>
          <a:p>
            <a:endParaRPr lang="en-US"/>
          </a:p>
        </p:txBody>
      </p:sp>
      <p:sp>
        <p:nvSpPr>
          <p:cNvPr id="9" name="Slide Number Placeholder 8"/>
          <p:cNvSpPr>
            <a:spLocks noGrp="1"/>
          </p:cNvSpPr>
          <p:nvPr>
            <p:ph type="sldNum" sz="quarter" idx="12"/>
          </p:nvPr>
        </p:nvSpPr>
        <p:spPr>
          <a:xfrm>
            <a:off x="7589520" y="6483096"/>
            <a:ext cx="502920" cy="301752"/>
          </a:xfrm>
        </p:spPr>
        <p:txBody>
          <a:bodyPr/>
          <a:lstStyle>
            <a:lvl1pPr algn="ctr">
              <a:defRPr/>
            </a:lvl1p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0"/>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3/28/2020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791456" y="6480969"/>
            <a:ext cx="2133600" cy="301752"/>
          </a:xfrm>
        </p:spPr>
        <p:txBody>
          <a:bodyPr/>
          <a:lstStyle/>
          <a:p>
            <a:fld id="{1D8BD707-D9CF-40AE-B4C6-C98DA3205C09}" type="datetimeFigureOut">
              <a:rPr lang="en-US" smtClean="0"/>
              <a:pPr/>
              <a:t>3/28/2020</a:t>
            </a:fld>
            <a:endParaRPr lang="en-US"/>
          </a:p>
        </p:txBody>
      </p:sp>
      <p:sp>
        <p:nvSpPr>
          <p:cNvPr id="3" name="Footer Placeholder 2"/>
          <p:cNvSpPr>
            <a:spLocks noGrp="1"/>
          </p:cNvSpPr>
          <p:nvPr>
            <p:ph type="ftr" sz="quarter" idx="11"/>
          </p:nvPr>
        </p:nvSpPr>
        <p:spPr>
          <a:xfrm>
            <a:off x="457200" y="6481890"/>
            <a:ext cx="4260056" cy="300831"/>
          </a:xfrm>
        </p:spPr>
        <p:txBody>
          <a:bodyPr/>
          <a:lstStyle/>
          <a:p>
            <a:endParaRPr lang="en-US"/>
          </a:p>
        </p:txBody>
      </p:sp>
      <p:sp>
        <p:nvSpPr>
          <p:cNvPr id="4" name="Slide Number Placeholder 3"/>
          <p:cNvSpPr>
            <a:spLocks noGrp="1"/>
          </p:cNvSpPr>
          <p:nvPr>
            <p:ph type="sldNum" sz="quarter" idx="12"/>
          </p:nvPr>
        </p:nvSpPr>
        <p:spPr>
          <a:xfrm>
            <a:off x="7589520" y="6480969"/>
            <a:ext cx="502920" cy="301752"/>
          </a:xfrm>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278976" y="6556248"/>
            <a:ext cx="2133600" cy="301752"/>
          </a:xfrm>
        </p:spPr>
        <p:txBody>
          <a:bodyPr/>
          <a:lstStyle>
            <a:lvl1pPr>
              <a:defRPr sz="900"/>
            </a:lvl1pPr>
          </a:lstStyle>
          <a:p>
            <a:fld id="{1D8BD707-D9CF-40AE-B4C6-C98DA3205C09}" type="datetimeFigureOut">
              <a:rPr lang="en-US" smtClean="0"/>
              <a:pPr/>
              <a:t>3/28/2020</a:t>
            </a:fld>
            <a:endParaRPr lang="en-US"/>
          </a:p>
        </p:txBody>
      </p:sp>
      <p:sp>
        <p:nvSpPr>
          <p:cNvPr id="6" name="Footer Placeholder 5"/>
          <p:cNvSpPr>
            <a:spLocks noGrp="1"/>
          </p:cNvSpPr>
          <p:nvPr>
            <p:ph type="ftr" sz="quarter" idx="11"/>
          </p:nvPr>
        </p:nvSpPr>
        <p:spPr>
          <a:xfrm>
            <a:off x="1135856" y="6556248"/>
            <a:ext cx="5143120" cy="301752"/>
          </a:xfrm>
        </p:spPr>
        <p:txBody>
          <a:bodyPr/>
          <a:lstStyle>
            <a:lvl1pPr>
              <a:defRPr sz="900"/>
            </a:lvl1pPr>
          </a:lstStyle>
          <a:p>
            <a:endParaRPr lang="en-US"/>
          </a:p>
        </p:txBody>
      </p:sp>
      <p:sp>
        <p:nvSpPr>
          <p:cNvPr id="7" name="Slide Number Placeholder 6"/>
          <p:cNvSpPr>
            <a:spLocks noGrp="1"/>
          </p:cNvSpPr>
          <p:nvPr>
            <p:ph type="sldNum" sz="quarter" idx="12"/>
          </p:nvPr>
        </p:nvSpPr>
        <p:spPr>
          <a:xfrm>
            <a:off x="8410576" y="6556248"/>
            <a:ext cx="502920" cy="301752"/>
          </a:xfrm>
        </p:spPr>
        <p:txBody>
          <a:bodyPr/>
          <a:lstStyle>
            <a:lvl1pPr>
              <a:defRPr sz="900"/>
            </a:lvl1p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6108192" y="6556248"/>
            <a:ext cx="2103120" cy="301752"/>
          </a:xfrm>
        </p:spPr>
        <p:txBody>
          <a:bodyPr/>
          <a:lstStyle>
            <a:lvl1pPr>
              <a:defRPr sz="900"/>
            </a:lvl1pPr>
          </a:lstStyle>
          <a:p>
            <a:fld id="{1D8BD707-D9CF-40AE-B4C6-C98DA3205C09}" type="datetimeFigureOut">
              <a:rPr lang="en-US" smtClean="0"/>
              <a:pPr/>
              <a:t>3/28/2020</a:t>
            </a:fld>
            <a:endParaRPr lang="en-US"/>
          </a:p>
        </p:txBody>
      </p:sp>
      <p:sp>
        <p:nvSpPr>
          <p:cNvPr id="6" name="Footer Placeholder 5"/>
          <p:cNvSpPr>
            <a:spLocks noGrp="1"/>
          </p:cNvSpPr>
          <p:nvPr>
            <p:ph type="ftr" sz="quarter" idx="11"/>
          </p:nvPr>
        </p:nvSpPr>
        <p:spPr>
          <a:xfrm>
            <a:off x="1170432" y="6557169"/>
            <a:ext cx="4948072" cy="301752"/>
          </a:xfrm>
        </p:spPr>
        <p:txBody>
          <a:bodyPr/>
          <a:lstStyle>
            <a:lvl1pPr>
              <a:defRPr sz="900"/>
            </a:lvl1pPr>
          </a:lstStyle>
          <a:p>
            <a:endParaRPr lang="en-US"/>
          </a:p>
        </p:txBody>
      </p:sp>
      <p:sp>
        <p:nvSpPr>
          <p:cNvPr id="7" name="Slide Number Placeholder 6"/>
          <p:cNvSpPr>
            <a:spLocks noGrp="1"/>
          </p:cNvSpPr>
          <p:nvPr>
            <p:ph type="sldNum" sz="quarter" idx="12"/>
          </p:nvPr>
        </p:nvSpPr>
        <p:spPr>
          <a:xfrm>
            <a:off x="8217192" y="6556248"/>
            <a:ext cx="365760" cy="301752"/>
          </a:xfrm>
        </p:spPr>
        <p:txBody>
          <a:bodyPr/>
          <a:lstStyle>
            <a:lvl1pPr algn="ctr">
              <a:defRPr sz="900"/>
            </a:lvl1p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Right Triangle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Straight Connector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Title Placeholder 21"/>
          <p:cNvSpPr>
            <a:spLocks noGrp="1"/>
          </p:cNvSpPr>
          <p:nvPr>
            <p:ph type="title"/>
          </p:nvPr>
        </p:nvSpPr>
        <p:spPr>
          <a:xfrm>
            <a:off x="457200" y="267494"/>
            <a:ext cx="8229600" cy="1399032"/>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1D8BD707-D9CF-40AE-B4C6-C98DA3205C09}" type="datetimeFigureOut">
              <a:rPr lang="en-US" smtClean="0"/>
              <a:pPr/>
              <a:t>3/28/2020</a:t>
            </a:fld>
            <a:endParaRPr lang="en-US"/>
          </a:p>
        </p:txBody>
      </p:sp>
      <p:sp>
        <p:nvSpPr>
          <p:cNvPr id="3" name="Footer Placeholder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en-US"/>
          </a:p>
        </p:txBody>
      </p:sp>
      <p:sp>
        <p:nvSpPr>
          <p:cNvPr id="23" name="Slide Number Placeholder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B6F15528-21DE-4FAA-801E-634DDDAF4B2B}"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marL="484632" algn="l" rtl="1"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r" rtl="1"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r" rtl="1"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r" rtl="1"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r" rtl="1"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r" rtl="1"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r" rtl="1"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r" rtl="1"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r" rtl="1"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r" rtl="1"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9.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7.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ar-EG" sz="3200" dirty="0" smtClean="0"/>
              <a:t>الفرقة الرابعة أساسى </a:t>
            </a:r>
            <a:br>
              <a:rPr lang="ar-EG" sz="3200" dirty="0" smtClean="0"/>
            </a:br>
            <a:r>
              <a:rPr lang="ar-EG" sz="3200" dirty="0" smtClean="0"/>
              <a:t>شعبة علوم</a:t>
            </a:r>
            <a:br>
              <a:rPr lang="ar-EG" sz="3200" dirty="0" smtClean="0"/>
            </a:br>
            <a:r>
              <a:rPr lang="ar-EG" sz="3200" dirty="0" smtClean="0"/>
              <a:t>مادة سيكولوجية ذوى احتباجات خاصة</a:t>
            </a:r>
            <a:endParaRPr lang="ar-EG" sz="3200" dirty="0"/>
          </a:p>
        </p:txBody>
      </p:sp>
      <p:sp>
        <p:nvSpPr>
          <p:cNvPr id="3" name="Subtitle 2"/>
          <p:cNvSpPr>
            <a:spLocks noGrp="1"/>
          </p:cNvSpPr>
          <p:nvPr>
            <p:ph type="subTitle" idx="1"/>
          </p:nvPr>
        </p:nvSpPr>
        <p:spPr/>
        <p:txBody>
          <a:bodyPr/>
          <a:lstStyle/>
          <a:p>
            <a:r>
              <a:rPr lang="ar-EG" dirty="0" smtClean="0"/>
              <a:t>المحاضرة الثالثة من أسبوع الاجازة الحالية</a:t>
            </a:r>
          </a:p>
          <a:p>
            <a:r>
              <a:rPr lang="ar-EG" dirty="0" smtClean="0"/>
              <a:t>عنوان المحاضرة التفوق العقلي</a:t>
            </a:r>
          </a:p>
          <a:p>
            <a:r>
              <a:rPr lang="ar-EG" dirty="0" smtClean="0"/>
              <a:t>د/رحاب يحيي</a:t>
            </a:r>
            <a:endParaRPr lang="ar-EG" dirty="0"/>
          </a:p>
        </p:txBody>
      </p:sp>
    </p:spTree>
    <p:extLst>
      <p:ext uri="{BB962C8B-B14F-4D97-AF65-F5344CB8AC3E}">
        <p14:creationId xmlns:p14="http://schemas.microsoft.com/office/powerpoint/2010/main" val="2188129701"/>
      </p:ext>
    </p:extLst>
  </p:cSld>
  <p:clrMapOvr>
    <a:masterClrMapping/>
  </p:clrMapOvr>
  <mc:AlternateContent xmlns:mc="http://schemas.openxmlformats.org/markup-compatibility/2006">
    <mc:Choice xmlns:p14="http://schemas.microsoft.com/office/powerpoint/2010/main" Requires="p14">
      <p:transition spd="slow" p14:dur="4000" advTm="16511">
        <p14:vortex dir="r"/>
      </p:transition>
    </mc:Choice>
    <mc:Fallback>
      <p:transition spd="slow" advTm="16511">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normAutofit fontScale="90000"/>
          </a:bodyPr>
          <a:lstStyle/>
          <a:p>
            <a:pPr algn="ctr"/>
            <a:r>
              <a:rPr lang="ar-SA" sz="2800" b="1" dirty="0">
                <a:effectLst/>
              </a:rPr>
              <a:t>أساليب التعرف علي المتفوقين عقليا وطرق تشخيصهم </a:t>
            </a:r>
            <a:r>
              <a:rPr lang="ar-SA" b="1" dirty="0">
                <a:effectLst/>
              </a:rPr>
              <a:t>:</a:t>
            </a:r>
            <a:endParaRPr lang="ar-EG" dirty="0"/>
          </a:p>
        </p:txBody>
      </p:sp>
      <p:sp>
        <p:nvSpPr>
          <p:cNvPr id="3" name="Content Placeholder 2"/>
          <p:cNvSpPr>
            <a:spLocks noGrp="1"/>
          </p:cNvSpPr>
          <p:nvPr>
            <p:ph idx="1"/>
          </p:nvPr>
        </p:nvSpPr>
        <p:spPr>
          <a:xfrm>
            <a:off x="457200" y="1676400"/>
            <a:ext cx="8229600" cy="4778408"/>
          </a:xfrm>
        </p:spPr>
        <p:txBody>
          <a:bodyPr>
            <a:normAutofit/>
          </a:bodyPr>
          <a:lstStyle/>
          <a:p>
            <a:r>
              <a:rPr lang="ar-EG" sz="3200" b="1" dirty="0" smtClean="0"/>
              <a:t>1</a:t>
            </a:r>
            <a:r>
              <a:rPr lang="ar-SA" sz="3200" b="1" dirty="0" smtClean="0"/>
              <a:t>-اختبارات </a:t>
            </a:r>
            <a:r>
              <a:rPr lang="ar-SA" sz="3200" b="1" dirty="0"/>
              <a:t>ومقاييس </a:t>
            </a:r>
            <a:r>
              <a:rPr lang="ar-SA" sz="3200" b="1" dirty="0" smtClean="0"/>
              <a:t>الذكاء</a:t>
            </a:r>
            <a:endParaRPr lang="ar-EG" sz="3200" b="1" dirty="0"/>
          </a:p>
          <a:p>
            <a:r>
              <a:rPr lang="ar-SA" sz="3200" b="1" dirty="0" smtClean="0"/>
              <a:t>2-اختبارات الميول</a:t>
            </a:r>
            <a:endParaRPr lang="ar-EG" sz="3200" b="1" dirty="0" smtClean="0"/>
          </a:p>
          <a:p>
            <a:r>
              <a:rPr lang="ar-SA" sz="3200" b="1" dirty="0"/>
              <a:t>3-اختبارات </a:t>
            </a:r>
            <a:r>
              <a:rPr lang="ar-SA" sz="3200" b="1" dirty="0" smtClean="0"/>
              <a:t>الإبداع</a:t>
            </a:r>
            <a:endParaRPr lang="ar-EG" sz="3200" b="1" dirty="0"/>
          </a:p>
          <a:p>
            <a:r>
              <a:rPr lang="ar-SA" sz="3200" b="1" dirty="0" smtClean="0"/>
              <a:t> </a:t>
            </a:r>
            <a:r>
              <a:rPr lang="ar-SA" sz="3200" b="1" dirty="0"/>
              <a:t>4-ملاحظات </a:t>
            </a:r>
            <a:r>
              <a:rPr lang="ar-SA" sz="3200" b="1" dirty="0" smtClean="0"/>
              <a:t>المدرسين</a:t>
            </a:r>
            <a:endParaRPr lang="ar-EG" sz="3200" b="1" dirty="0" smtClean="0"/>
          </a:p>
          <a:p>
            <a:r>
              <a:rPr lang="ar-SA" sz="3200" b="1" dirty="0" smtClean="0"/>
              <a:t>5-اختبارات القدرات</a:t>
            </a:r>
            <a:endParaRPr lang="ar-EG" sz="3200" b="1" dirty="0" smtClean="0"/>
          </a:p>
          <a:p>
            <a:pPr marL="64008" indent="0">
              <a:buNone/>
            </a:pPr>
            <a:r>
              <a:rPr lang="ar-EG" sz="3200" b="1" dirty="0" smtClean="0"/>
              <a:t>   6-</a:t>
            </a:r>
            <a:r>
              <a:rPr lang="ar-SA" sz="3200" b="1" dirty="0" smtClean="0"/>
              <a:t>اختبارات </a:t>
            </a:r>
            <a:r>
              <a:rPr lang="ar-SA" sz="3200" b="1" dirty="0"/>
              <a:t>التحصيل </a:t>
            </a:r>
            <a:endParaRPr lang="ar-EG" sz="3200" b="1" dirty="0" smtClean="0"/>
          </a:p>
          <a:p>
            <a:r>
              <a:rPr lang="ar-EG" sz="3200" b="1" dirty="0"/>
              <a:t> </a:t>
            </a:r>
            <a:r>
              <a:rPr lang="ar-EG" sz="3200" b="1" dirty="0" smtClean="0"/>
              <a:t>تابع المحاضرة القادمة....................</a:t>
            </a:r>
            <a:endParaRPr lang="ar-EG" b="1" dirty="0"/>
          </a:p>
          <a:p>
            <a:endParaRPr lang="ar-EG" dirty="0"/>
          </a:p>
        </p:txBody>
      </p:sp>
    </p:spTree>
    <p:custDataLst>
      <p:tags r:id="rId1"/>
    </p:custDataLst>
    <p:extLst>
      <p:ext uri="{BB962C8B-B14F-4D97-AF65-F5344CB8AC3E}">
        <p14:creationId xmlns:p14="http://schemas.microsoft.com/office/powerpoint/2010/main" val="2706440865"/>
      </p:ext>
    </p:extLst>
  </p:cSld>
  <p:clrMapOvr>
    <a:masterClrMapping/>
  </p:clrMapOvr>
  <mc:AlternateContent xmlns:mc="http://schemas.openxmlformats.org/markup-compatibility/2006">
    <mc:Choice xmlns:p14="http://schemas.microsoft.com/office/powerpoint/2010/main" Requires="p14">
      <p:transition spd="slow" p14:dur="1600" advTm="94376">
        <p14:prism isInverted="1"/>
      </p:transition>
    </mc:Choice>
    <mc:Fallback>
      <p:transition spd="slow" advTm="94376">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in)">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ircle(in)">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circle(in)">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circle(in)">
                                      <p:cBhvr>
                                        <p:cTn id="27" dur="2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6" presetClass="entr" presetSubtype="16"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circle(in)">
                                      <p:cBhvr>
                                        <p:cTn id="32" dur="20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6" presetClass="entr" presetSubtype="16"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circle(in)">
                                      <p:cBhvr>
                                        <p:cTn id="37" dur="2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b="1" dirty="0">
                <a:effectLst/>
              </a:rPr>
              <a:t>التفوق العقلي</a:t>
            </a:r>
            <a:r>
              <a:rPr lang="en-US" dirty="0">
                <a:effectLst/>
              </a:rPr>
              <a:t/>
            </a:r>
            <a:br>
              <a:rPr lang="en-US" dirty="0">
                <a:effectLst/>
              </a:rPr>
            </a:br>
            <a:endParaRPr lang="ar-EG" dirty="0"/>
          </a:p>
        </p:txBody>
      </p:sp>
      <p:sp>
        <p:nvSpPr>
          <p:cNvPr id="3" name="Content Placeholder 2"/>
          <p:cNvSpPr>
            <a:spLocks noGrp="1"/>
          </p:cNvSpPr>
          <p:nvPr>
            <p:ph idx="1"/>
          </p:nvPr>
        </p:nvSpPr>
        <p:spPr>
          <a:xfrm>
            <a:off x="457200" y="1066800"/>
            <a:ext cx="8229600" cy="5388008"/>
          </a:xfrm>
        </p:spPr>
        <p:txBody>
          <a:bodyPr>
            <a:normAutofit fontScale="77500" lnSpcReduction="20000"/>
          </a:bodyPr>
          <a:lstStyle/>
          <a:p>
            <a:r>
              <a:rPr lang="ar-SA" dirty="0"/>
              <a:t>إن رعاية المتفوقين عقليا ليست ترفا فكريا ، أو ممارسة تربوية زائدة عن الحاجة</a:t>
            </a:r>
            <a:r>
              <a:rPr lang="ar-SA" dirty="0" smtClean="0"/>
              <a:t>،</a:t>
            </a:r>
            <a:endParaRPr lang="ar-EG" dirty="0" smtClean="0"/>
          </a:p>
          <a:p>
            <a:r>
              <a:rPr lang="ar-SA" dirty="0" smtClean="0"/>
              <a:t> </a:t>
            </a:r>
            <a:r>
              <a:rPr lang="ar-SA" dirty="0"/>
              <a:t>بل هي عملية جوهرية في أي نظام تربوي إذا أراد هذا النظام أن يستكمل أوجه الرعاية لهذه الفئة الطلابية. </a:t>
            </a:r>
            <a:endParaRPr lang="ar-EG" dirty="0" smtClean="0"/>
          </a:p>
          <a:p>
            <a:endParaRPr lang="ar-EG" dirty="0"/>
          </a:p>
          <a:p>
            <a:r>
              <a:rPr lang="ar-SA" dirty="0" smtClean="0"/>
              <a:t>وفي </a:t>
            </a:r>
            <a:r>
              <a:rPr lang="ar-SA" dirty="0"/>
              <a:t>استعراض تاريخ التربية الخاصة نجد أن المتفوقين عقليا لم يلقوا العناية التي نالها المعاقون عقليا أو المعاقون بدنيا</a:t>
            </a:r>
            <a:r>
              <a:rPr lang="ar-SA" dirty="0" smtClean="0"/>
              <a:t>،</a:t>
            </a:r>
            <a:endParaRPr lang="ar-EG" dirty="0" smtClean="0"/>
          </a:p>
          <a:p>
            <a:endParaRPr lang="ar-EG" dirty="0" smtClean="0"/>
          </a:p>
          <a:p>
            <a:r>
              <a:rPr lang="ar-SA" dirty="0" smtClean="0"/>
              <a:t> </a:t>
            </a:r>
            <a:r>
              <a:rPr lang="ar-SA" dirty="0"/>
              <a:t>وذلك رغم حاجة المجتمع إلي إمكانيات هذه الفئة. بل إن معظم رجال التربية الخاصة حتى النصف الأول من القرن العشرين لم يدخلوا في اعتبارهم أن مجال التربية الخاصة يمتد ليشمل هؤلاء الأطفال، حتى أن الأمريكيين لم يهتموا بهذه الفئة بصورة جدية إلا منذ بداية النصف الثاني من القرن الماضي</a:t>
            </a:r>
            <a:r>
              <a:rPr lang="ar-SA" dirty="0" smtClean="0"/>
              <a:t>،</a:t>
            </a:r>
            <a:endParaRPr lang="ar-EG" dirty="0" smtClean="0"/>
          </a:p>
          <a:p>
            <a:endParaRPr lang="ar-EG" dirty="0" smtClean="0"/>
          </a:p>
          <a:p>
            <a:r>
              <a:rPr lang="ar-SA" dirty="0" smtClean="0"/>
              <a:t> </a:t>
            </a:r>
            <a:r>
              <a:rPr lang="ar-SA" dirty="0"/>
              <a:t>وبخاصة عندما أدركوا أن الروس قد سبقوهم في مجال الفضاء، ومن ثم بدأ الإهتمام بالمتفوقين عقليا </a:t>
            </a:r>
            <a:endParaRPr lang="ar-EG" dirty="0"/>
          </a:p>
        </p:txBody>
      </p:sp>
    </p:spTree>
    <p:custDataLst>
      <p:tags r:id="rId1"/>
    </p:custDataLst>
    <p:extLst>
      <p:ext uri="{BB962C8B-B14F-4D97-AF65-F5344CB8AC3E}">
        <p14:creationId xmlns:p14="http://schemas.microsoft.com/office/powerpoint/2010/main" val="1743126340"/>
      </p:ext>
    </p:extLst>
  </p:cSld>
  <p:clrMapOvr>
    <a:masterClrMapping/>
  </p:clrMapOvr>
  <mc:AlternateContent xmlns:mc="http://schemas.openxmlformats.org/markup-compatibility/2006">
    <mc:Choice xmlns:p14="http://schemas.microsoft.com/office/powerpoint/2010/main" Requires="p14">
      <p:transition spd="slow" p14:dur="1400" advTm="54134">
        <p14:ripple/>
      </p:transition>
    </mc:Choice>
    <mc:Fallback>
      <p:transition spd="slow" advTm="54134">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heel(1)">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heel(1)">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wheel(1)">
                                      <p:cBhvr>
                                        <p:cTn id="17" dur="20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1" presetClass="entr" presetSubtype="1" fill="hold" grpId="0"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wheel(1)">
                                      <p:cBhvr>
                                        <p:cTn id="22" dur="2000"/>
                                        <p:tgtEl>
                                          <p:spTgt spid="3">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1" presetClass="entr" presetSubtype="1" fill="hold" grpId="0"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animEffect transition="in" filter="wheel(1)">
                                      <p:cBhvr>
                                        <p:cTn id="27" dur="2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b="1" dirty="0">
                <a:effectLst/>
              </a:rPr>
              <a:t>أولاً: مفهوم التفوق العقلي:</a:t>
            </a:r>
            <a:r>
              <a:rPr lang="en-US" dirty="0">
                <a:effectLst/>
              </a:rPr>
              <a:t/>
            </a:r>
            <a:br>
              <a:rPr lang="en-US" dirty="0">
                <a:effectLst/>
              </a:rPr>
            </a:br>
            <a:endParaRPr lang="ar-EG" dirty="0"/>
          </a:p>
        </p:txBody>
      </p:sp>
      <p:sp>
        <p:nvSpPr>
          <p:cNvPr id="3" name="Content Placeholder 2"/>
          <p:cNvSpPr>
            <a:spLocks noGrp="1"/>
          </p:cNvSpPr>
          <p:nvPr>
            <p:ph idx="1"/>
          </p:nvPr>
        </p:nvSpPr>
        <p:spPr>
          <a:xfrm>
            <a:off x="457200" y="1371600"/>
            <a:ext cx="8305800" cy="5083208"/>
          </a:xfrm>
        </p:spPr>
        <p:txBody>
          <a:bodyPr>
            <a:normAutofit fontScale="77500" lnSpcReduction="20000"/>
          </a:bodyPr>
          <a:lstStyle/>
          <a:p>
            <a:r>
              <a:rPr lang="ar-SA" dirty="0"/>
              <a:t>ولقد اختلف الباحثون في تحديد معني التفوق العقلي، وذلك نتيجة لتطور النظرة إلي التكوين العقلي للفرد ومجالات النشاط العقلي المختلفة، </a:t>
            </a:r>
            <a:endParaRPr lang="ar-EG" dirty="0" smtClean="0"/>
          </a:p>
          <a:p>
            <a:endParaRPr lang="ar-EG" dirty="0" smtClean="0"/>
          </a:p>
          <a:p>
            <a:r>
              <a:rPr lang="ar-SA" dirty="0" smtClean="0"/>
              <a:t>فمنهم </a:t>
            </a:r>
            <a:r>
              <a:rPr lang="ar-SA" dirty="0"/>
              <a:t>من يعتمد في تشخيص التفوق علي معاملات الذكاء، </a:t>
            </a:r>
            <a:endParaRPr lang="ar-EG" dirty="0" smtClean="0"/>
          </a:p>
          <a:p>
            <a:endParaRPr lang="ar-EG" dirty="0" smtClean="0"/>
          </a:p>
          <a:p>
            <a:r>
              <a:rPr lang="ar-SA" dirty="0" smtClean="0"/>
              <a:t>ومنهم </a:t>
            </a:r>
            <a:r>
              <a:rPr lang="ar-SA" dirty="0"/>
              <a:t>من يحدد التفوق العقلي في ضوء مستوي التحصيل الأكاديمي ، </a:t>
            </a:r>
            <a:endParaRPr lang="ar-EG" dirty="0" smtClean="0"/>
          </a:p>
          <a:p>
            <a:endParaRPr lang="ar-EG" dirty="0" smtClean="0"/>
          </a:p>
          <a:p>
            <a:r>
              <a:rPr lang="ar-SA" dirty="0" smtClean="0"/>
              <a:t>وفريق </a:t>
            </a:r>
            <a:r>
              <a:rPr lang="ar-SA" dirty="0"/>
              <a:t>ثالث يعتمد في تحديده للتفوق العقلي علي أساس القدرة علي التفكير الابتكارى </a:t>
            </a:r>
            <a:r>
              <a:rPr lang="ar-SA" dirty="0" smtClean="0"/>
              <a:t>،</a:t>
            </a:r>
            <a:endParaRPr lang="ar-EG" dirty="0" smtClean="0"/>
          </a:p>
          <a:p>
            <a:endParaRPr lang="ar-EG" dirty="0"/>
          </a:p>
          <a:p>
            <a:r>
              <a:rPr lang="ar-SA" dirty="0" smtClean="0"/>
              <a:t> </a:t>
            </a:r>
            <a:r>
              <a:rPr lang="ar-SA" dirty="0"/>
              <a:t>وهناك فريق رابع يعتمد في تشخيصه علي أساس المحكات المتعددة </a:t>
            </a:r>
            <a:endParaRPr lang="ar-EG" dirty="0"/>
          </a:p>
        </p:txBody>
      </p:sp>
    </p:spTree>
    <p:custDataLst>
      <p:tags r:id="rId1"/>
    </p:custDataLst>
    <p:extLst>
      <p:ext uri="{BB962C8B-B14F-4D97-AF65-F5344CB8AC3E}">
        <p14:creationId xmlns:p14="http://schemas.microsoft.com/office/powerpoint/2010/main" val="1207043"/>
      </p:ext>
    </p:extLst>
  </p:cSld>
  <p:clrMapOvr>
    <a:masterClrMapping/>
  </p:clrMapOvr>
  <mc:AlternateContent xmlns:mc="http://schemas.openxmlformats.org/markup-compatibility/2006">
    <mc:Choice xmlns:p14="http://schemas.microsoft.com/office/powerpoint/2010/main" Requires="p14">
      <p:transition spd="slow" p14:dur="1200" advTm="77458">
        <p14:flip dir="r"/>
      </p:transition>
    </mc:Choice>
    <mc:Fallback>
      <p:transition spd="slow" advTm="77458">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circle(in)">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circle(in)">
                                      <p:cBhvr>
                                        <p:cTn id="17" dur="20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circle(in)">
                                      <p:cBhvr>
                                        <p:cTn id="22" dur="2000"/>
                                        <p:tgtEl>
                                          <p:spTgt spid="3">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grpId="0"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animEffect transition="in" filter="circle(in)">
                                      <p:cBhvr>
                                        <p:cTn id="27" dur="20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534400" cy="6477000"/>
          </a:xfrm>
        </p:spPr>
        <p:txBody>
          <a:bodyPr>
            <a:normAutofit/>
          </a:bodyPr>
          <a:lstStyle/>
          <a:p>
            <a:r>
              <a:rPr lang="ar-SA" b="1" dirty="0"/>
              <a:t>فالمجموعة الأولي </a:t>
            </a:r>
            <a:r>
              <a:rPr lang="ar-SA" b="1" dirty="0" smtClean="0"/>
              <a:t>:</a:t>
            </a:r>
            <a:endParaRPr lang="ar-EG" b="1" dirty="0" smtClean="0"/>
          </a:p>
          <a:p>
            <a:r>
              <a:rPr lang="ar-SA" b="1" dirty="0" smtClean="0"/>
              <a:t> </a:t>
            </a:r>
            <a:r>
              <a:rPr lang="ar-SA" dirty="0"/>
              <a:t>تبنت التعريفات التي تتخذ من </a:t>
            </a:r>
            <a:r>
              <a:rPr lang="ar-SA" dirty="0">
                <a:solidFill>
                  <a:schemeClr val="accent2">
                    <a:lumMod val="60000"/>
                    <a:lumOff val="40000"/>
                  </a:schemeClr>
                </a:solidFill>
              </a:rPr>
              <a:t>مستوي القدرة العقلية محكا أساسيا في تحديد التفوق العقلي</a:t>
            </a:r>
            <a:r>
              <a:rPr lang="ar-SA" dirty="0"/>
              <a:t>. </a:t>
            </a:r>
            <a:endParaRPr lang="en-US" dirty="0"/>
          </a:p>
          <a:p>
            <a:r>
              <a:rPr lang="ar-SA" dirty="0"/>
              <a:t>، وقد </a:t>
            </a:r>
            <a:r>
              <a:rPr lang="ar-SA" dirty="0" smtClean="0"/>
              <a:t>ص</a:t>
            </a:r>
            <a:r>
              <a:rPr lang="ar-EG" dirty="0" smtClean="0"/>
              <a:t>ن</a:t>
            </a:r>
            <a:r>
              <a:rPr lang="ar-SA" dirty="0" smtClean="0"/>
              <a:t>ف "</a:t>
            </a:r>
            <a:r>
              <a:rPr lang="ar-SA" dirty="0"/>
              <a:t>المتفوقين عقليا" إلي </a:t>
            </a:r>
            <a:r>
              <a:rPr lang="ar-SA" b="1" dirty="0"/>
              <a:t>ثلاثة مستويات هي</a:t>
            </a:r>
            <a:r>
              <a:rPr lang="ar-SA" dirty="0"/>
              <a:t>:</a:t>
            </a:r>
            <a:endParaRPr lang="en-US" dirty="0"/>
          </a:p>
          <a:p>
            <a:r>
              <a:rPr lang="ar-SA" dirty="0"/>
              <a:t>1-	</a:t>
            </a:r>
            <a:r>
              <a:rPr lang="ar-SA" b="1" i="1" u="sng" dirty="0">
                <a:solidFill>
                  <a:schemeClr val="accent2">
                    <a:lumMod val="60000"/>
                    <a:lumOff val="40000"/>
                  </a:schemeClr>
                </a:solidFill>
              </a:rPr>
              <a:t>فئة الممتازين </a:t>
            </a:r>
            <a:r>
              <a:rPr lang="ar-SA" dirty="0"/>
              <a:t>:- وهم الذين تتراوح معاملات ذكائهم بين 120 إلى 140 إذا ما طبق عليهم مقياس ستانفورد بينية للذكاء.</a:t>
            </a:r>
            <a:endParaRPr lang="en-US" dirty="0"/>
          </a:p>
          <a:p>
            <a:r>
              <a:rPr lang="ar-SA" dirty="0"/>
              <a:t>2-</a:t>
            </a:r>
            <a:r>
              <a:rPr lang="ar-SA" dirty="0">
                <a:solidFill>
                  <a:schemeClr val="accent2">
                    <a:lumMod val="60000"/>
                    <a:lumOff val="40000"/>
                  </a:schemeClr>
                </a:solidFill>
              </a:rPr>
              <a:t>	</a:t>
            </a:r>
            <a:r>
              <a:rPr lang="ar-SA" b="1" i="1" u="sng" dirty="0">
                <a:solidFill>
                  <a:schemeClr val="accent2">
                    <a:lumMod val="60000"/>
                    <a:lumOff val="40000"/>
                  </a:schemeClr>
                </a:solidFill>
              </a:rPr>
              <a:t>فئة المتفوقين </a:t>
            </a:r>
            <a:r>
              <a:rPr lang="ar-SA" dirty="0"/>
              <a:t>:- وهم الذين تتراوح معاملات ذكائهم بين 140 ، 170 </a:t>
            </a:r>
            <a:endParaRPr lang="en-US" dirty="0"/>
          </a:p>
          <a:p>
            <a:r>
              <a:rPr lang="ar-SA" dirty="0"/>
              <a:t>3-	</a:t>
            </a:r>
            <a:r>
              <a:rPr lang="ar-SA" b="1" i="1" u="sng" dirty="0">
                <a:solidFill>
                  <a:schemeClr val="accent2">
                    <a:lumMod val="60000"/>
                    <a:lumOff val="40000"/>
                  </a:schemeClr>
                </a:solidFill>
              </a:rPr>
              <a:t>فئة العباقرة </a:t>
            </a:r>
            <a:r>
              <a:rPr lang="ar-SA" dirty="0"/>
              <a:t>:- وتبلغ معاملات ذكائهم 170 أو تتعدي ذلك . </a:t>
            </a:r>
            <a:endParaRPr lang="en-US" dirty="0"/>
          </a:p>
          <a:p>
            <a:endParaRPr lang="ar-EG" dirty="0"/>
          </a:p>
        </p:txBody>
      </p:sp>
    </p:spTree>
    <p:custDataLst>
      <p:tags r:id="rId1"/>
    </p:custDataLst>
    <p:extLst>
      <p:ext uri="{BB962C8B-B14F-4D97-AF65-F5344CB8AC3E}">
        <p14:creationId xmlns:p14="http://schemas.microsoft.com/office/powerpoint/2010/main" val="2840801284"/>
      </p:ext>
    </p:extLst>
  </p:cSld>
  <p:clrMapOvr>
    <a:masterClrMapping/>
  </p:clrMapOvr>
  <mc:AlternateContent xmlns:mc="http://schemas.openxmlformats.org/markup-compatibility/2006">
    <mc:Choice xmlns:p14="http://schemas.microsoft.com/office/powerpoint/2010/main" Requires="p14">
      <p:transition spd="slow" p14:dur="1400" advTm="97013">
        <p14:doors dir="vert"/>
      </p:transition>
    </mc:Choice>
    <mc:Fallback>
      <p:transition spd="slow" advTm="97013">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heel(1)">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heel(1)">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heel(1)">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1" presetClass="entr" presetSubtype="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heel(1)">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1" presetClass="entr" presetSubtype="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heel(1)">
                                      <p:cBhvr>
                                        <p:cTn id="27" dur="2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1" presetClass="entr" presetSubtype="1"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heel(1)">
                                      <p:cBhvr>
                                        <p:cTn id="32"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EG"/>
          </a:p>
        </p:txBody>
      </p:sp>
      <p:sp>
        <p:nvSpPr>
          <p:cNvPr id="3" name="Content Placeholder 2"/>
          <p:cNvSpPr>
            <a:spLocks noGrp="1"/>
          </p:cNvSpPr>
          <p:nvPr>
            <p:ph idx="1"/>
          </p:nvPr>
        </p:nvSpPr>
        <p:spPr/>
        <p:txBody>
          <a:bodyPr/>
          <a:lstStyle/>
          <a:p>
            <a:r>
              <a:rPr lang="ar-SA" b="1" dirty="0"/>
              <a:t>المجموعة الثانية :</a:t>
            </a:r>
            <a:r>
              <a:rPr lang="ar-SA" dirty="0"/>
              <a:t> </a:t>
            </a:r>
            <a:r>
              <a:rPr lang="ar-SA" dirty="0">
                <a:solidFill>
                  <a:schemeClr val="accent2">
                    <a:lumMod val="60000"/>
                    <a:lumOff val="40000"/>
                  </a:schemeClr>
                </a:solidFill>
              </a:rPr>
              <a:t>وهي التعريفات التي تتخذ من مستوي التحصيل محكا لتحديد التفوق العقلي.</a:t>
            </a:r>
            <a:endParaRPr lang="en-US" dirty="0">
              <a:solidFill>
                <a:schemeClr val="accent2">
                  <a:lumMod val="60000"/>
                  <a:lumOff val="40000"/>
                </a:schemeClr>
              </a:solidFill>
            </a:endParaRPr>
          </a:p>
          <a:p>
            <a:endParaRPr lang="ar-EG" dirty="0" smtClean="0"/>
          </a:p>
          <a:p>
            <a:r>
              <a:rPr lang="ar-SA" b="1" dirty="0"/>
              <a:t>أما المجموعة الثالثة :</a:t>
            </a:r>
            <a:r>
              <a:rPr lang="ar-SA" dirty="0"/>
              <a:t> </a:t>
            </a:r>
            <a:r>
              <a:rPr lang="ar-SA" dirty="0">
                <a:solidFill>
                  <a:schemeClr val="accent2">
                    <a:lumMod val="60000"/>
                    <a:lumOff val="40000"/>
                  </a:schemeClr>
                </a:solidFill>
              </a:rPr>
              <a:t>فهي التعريفات التي تتخذ القدرة علي الابتكار محكا لتحديد التفوق العقلي . </a:t>
            </a:r>
            <a:endParaRPr lang="en-US" dirty="0">
              <a:solidFill>
                <a:schemeClr val="accent2">
                  <a:lumMod val="60000"/>
                  <a:lumOff val="40000"/>
                </a:schemeClr>
              </a:solidFill>
            </a:endParaRPr>
          </a:p>
          <a:p>
            <a:endParaRPr lang="ar-EG" dirty="0"/>
          </a:p>
        </p:txBody>
      </p:sp>
    </p:spTree>
    <p:custDataLst>
      <p:tags r:id="rId1"/>
    </p:custDataLst>
    <p:extLst>
      <p:ext uri="{BB962C8B-B14F-4D97-AF65-F5344CB8AC3E}">
        <p14:creationId xmlns:p14="http://schemas.microsoft.com/office/powerpoint/2010/main" val="3352522697"/>
      </p:ext>
    </p:extLst>
  </p:cSld>
  <p:clrMapOvr>
    <a:masterClrMapping/>
  </p:clrMapOvr>
  <mc:AlternateContent xmlns:mc="http://schemas.openxmlformats.org/markup-compatibility/2006">
    <mc:Choice xmlns:p14="http://schemas.microsoft.com/office/powerpoint/2010/main" Requires="p14">
      <p:transition spd="slow" p14:dur="1400" advTm="44492">
        <p14:ripple/>
      </p:transition>
    </mc:Choice>
    <mc:Fallback>
      <p:transition spd="slow" advTm="44492">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heel(1)">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heel(1)">
                                      <p:cBhvr>
                                        <p:cTn id="12"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381000"/>
            <a:ext cx="8839200" cy="6477000"/>
          </a:xfrm>
        </p:spPr>
        <p:txBody>
          <a:bodyPr>
            <a:normAutofit lnSpcReduction="10000"/>
          </a:bodyPr>
          <a:lstStyle/>
          <a:p>
            <a:r>
              <a:rPr lang="ar-SA" dirty="0"/>
              <a:t>وأخيراً المجموعة الرابعة : التي تتخذ المحكات المتعددة لتحديد التفوق العقلي.</a:t>
            </a:r>
            <a:endParaRPr lang="en-US" dirty="0"/>
          </a:p>
          <a:p>
            <a:r>
              <a:rPr lang="ar-EG" dirty="0" smtClean="0"/>
              <a:t> مثل </a:t>
            </a:r>
            <a:r>
              <a:rPr lang="ar-SA" dirty="0" smtClean="0"/>
              <a:t>القدرة </a:t>
            </a:r>
            <a:r>
              <a:rPr lang="ar-SA" dirty="0"/>
              <a:t>اللغوية والقدرة علي الفهم والإدراك ، والطلاقة اللفظية ، والقدرة العددية ، والقدرة علي التخيل، والقدرة علي تداعي المعاني ، والقدرة علي سرعة الأداء الحسي ، وقدرة الإقناع، في أنها تفيد في توضيح الفرق بين الأطفال المتفوقين والعاديين.</a:t>
            </a:r>
            <a:endParaRPr lang="en-US" dirty="0"/>
          </a:p>
          <a:p>
            <a:endParaRPr lang="ar-EG" dirty="0" smtClean="0"/>
          </a:p>
          <a:p>
            <a:r>
              <a:rPr lang="ar-SA" sz="3200" dirty="0" smtClean="0">
                <a:solidFill>
                  <a:schemeClr val="accent2">
                    <a:lumMod val="60000"/>
                    <a:lumOff val="40000"/>
                  </a:schemeClr>
                </a:solidFill>
                <a:latin typeface="Arial Unicode MS" pitchFamily="34" charset="-128"/>
                <a:ea typeface="Arial Unicode MS" pitchFamily="34" charset="-128"/>
                <a:cs typeface="Arial Unicode MS" pitchFamily="34" charset="-128"/>
              </a:rPr>
              <a:t>أن </a:t>
            </a:r>
            <a:r>
              <a:rPr lang="ar-SA" sz="3200" dirty="0">
                <a:solidFill>
                  <a:schemeClr val="accent2">
                    <a:lumMod val="60000"/>
                    <a:lumOff val="40000"/>
                  </a:schemeClr>
                </a:solidFill>
                <a:latin typeface="Arial Unicode MS" pitchFamily="34" charset="-128"/>
                <a:ea typeface="Arial Unicode MS" pitchFamily="34" charset="-128"/>
                <a:cs typeface="Arial Unicode MS" pitchFamily="34" charset="-128"/>
              </a:rPr>
              <a:t>الموهبة والتفوق هو محصلة التفاعل بين ثلاث </a:t>
            </a:r>
            <a:r>
              <a:rPr lang="ar-SA" sz="3200" b="1" dirty="0">
                <a:solidFill>
                  <a:schemeClr val="accent2">
                    <a:lumMod val="60000"/>
                    <a:lumOff val="40000"/>
                  </a:schemeClr>
                </a:solidFill>
                <a:latin typeface="Arial Unicode MS" pitchFamily="34" charset="-128"/>
                <a:ea typeface="Arial Unicode MS" pitchFamily="34" charset="-128"/>
                <a:cs typeface="Arial Unicode MS" pitchFamily="34" charset="-128"/>
              </a:rPr>
              <a:t>من الخصائص هي</a:t>
            </a:r>
            <a:r>
              <a:rPr lang="ar-SA" sz="3200" dirty="0">
                <a:solidFill>
                  <a:schemeClr val="accent2">
                    <a:lumMod val="60000"/>
                    <a:lumOff val="40000"/>
                  </a:schemeClr>
                </a:solidFill>
                <a:latin typeface="Arial Unicode MS" pitchFamily="34" charset="-128"/>
                <a:ea typeface="Arial Unicode MS" pitchFamily="34" charset="-128"/>
                <a:cs typeface="Arial Unicode MS" pitchFamily="34" charset="-128"/>
              </a:rPr>
              <a:t>:</a:t>
            </a:r>
            <a:endParaRPr lang="en-US" sz="3200" dirty="0">
              <a:solidFill>
                <a:schemeClr val="accent2">
                  <a:lumMod val="60000"/>
                  <a:lumOff val="40000"/>
                </a:schemeClr>
              </a:solidFill>
              <a:latin typeface="Arial Unicode MS" pitchFamily="34" charset="-128"/>
              <a:ea typeface="Arial Unicode MS" pitchFamily="34" charset="-128"/>
              <a:cs typeface="Arial Unicode MS" pitchFamily="34" charset="-128"/>
            </a:endParaRPr>
          </a:p>
          <a:p>
            <a:r>
              <a:rPr lang="ar-SA" dirty="0"/>
              <a:t>أ -	قدرة عقلية عامة فوق المتوسط . </a:t>
            </a:r>
            <a:endParaRPr lang="en-US" dirty="0"/>
          </a:p>
          <a:p>
            <a:r>
              <a:rPr lang="ar-SA" dirty="0"/>
              <a:t>ب-	مستوي عالٍ من الالتزام في أداء مهمة ما ( الدافعية ). </a:t>
            </a:r>
            <a:endParaRPr lang="en-US" dirty="0"/>
          </a:p>
          <a:p>
            <a:r>
              <a:rPr lang="ar-SA" dirty="0"/>
              <a:t>ج-	مستوي عالٍ من الإبداع .   </a:t>
            </a:r>
            <a:endParaRPr lang="en-US" dirty="0"/>
          </a:p>
          <a:p>
            <a:endParaRPr lang="ar-EG" dirty="0"/>
          </a:p>
        </p:txBody>
      </p:sp>
    </p:spTree>
    <p:custDataLst>
      <p:tags r:id="rId1"/>
    </p:custDataLst>
    <p:extLst>
      <p:ext uri="{BB962C8B-B14F-4D97-AF65-F5344CB8AC3E}">
        <p14:creationId xmlns:p14="http://schemas.microsoft.com/office/powerpoint/2010/main" val="2658395894"/>
      </p:ext>
    </p:extLst>
  </p:cSld>
  <p:clrMapOvr>
    <a:masterClrMapping/>
  </p:clrMapOvr>
  <mc:AlternateContent xmlns:mc="http://schemas.openxmlformats.org/markup-compatibility/2006">
    <mc:Choice xmlns:p14="http://schemas.microsoft.com/office/powerpoint/2010/main" Requires="p14">
      <p:transition spd="slow" p14:dur="3000" advTm="69491">
        <p14:shred/>
      </p:transition>
    </mc:Choice>
    <mc:Fallback>
      <p:transition spd="slow" advTm="69491">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heel(1)">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heel(1)">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wheel(1)">
                                      <p:cBhvr>
                                        <p:cTn id="17" dur="20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1" presetClass="entr" presetSubtype="1"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wheel(1)">
                                      <p:cBhvr>
                                        <p:cTn id="22" dur="20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1" presetClass="entr" presetSubtype="1"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wheel(1)">
                                      <p:cBhvr>
                                        <p:cTn id="27" dur="20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1" presetClass="entr" presetSubtype="1" fill="hold" grpId="0"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wheel(1)">
                                      <p:cBhvr>
                                        <p:cTn id="32" dur="2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ar-SA" b="1" dirty="0">
                <a:effectLst/>
              </a:rPr>
              <a:t>ثانياً: التمييز الفارق لمفهوم التفوق العقلي:</a:t>
            </a:r>
            <a:r>
              <a:rPr lang="en-US" dirty="0">
                <a:effectLst/>
              </a:rPr>
              <a:t/>
            </a:r>
            <a:br>
              <a:rPr lang="en-US" dirty="0">
                <a:effectLst/>
              </a:rPr>
            </a:br>
            <a:endParaRPr lang="ar-EG" dirty="0"/>
          </a:p>
        </p:txBody>
      </p:sp>
      <p:sp>
        <p:nvSpPr>
          <p:cNvPr id="3" name="Content Placeholder 2"/>
          <p:cNvSpPr>
            <a:spLocks noGrp="1"/>
          </p:cNvSpPr>
          <p:nvPr>
            <p:ph idx="1"/>
          </p:nvPr>
        </p:nvSpPr>
        <p:spPr/>
        <p:txBody>
          <a:bodyPr/>
          <a:lstStyle/>
          <a:p>
            <a:r>
              <a:rPr lang="ar-SA" b="1" dirty="0"/>
              <a:t>1-التفوق العقلي والموهبه </a:t>
            </a:r>
            <a:r>
              <a:rPr lang="ar-SA" b="1" dirty="0" smtClean="0"/>
              <a:t>:</a:t>
            </a:r>
            <a:endParaRPr lang="en-US" b="1" dirty="0" smtClean="0"/>
          </a:p>
          <a:p>
            <a:endParaRPr lang="en-US" dirty="0"/>
          </a:p>
          <a:p>
            <a:r>
              <a:rPr lang="ar-SA" dirty="0">
                <a:solidFill>
                  <a:schemeClr val="accent2">
                    <a:lumMod val="60000"/>
                    <a:lumOff val="40000"/>
                  </a:schemeClr>
                </a:solidFill>
              </a:rPr>
              <a:t>التفوق ينطوي علي وجود موهبة وليس العكس ، فالمتفوق لا بد أن يكون موهوبا ، وليس كل موهوب متفوقا </a:t>
            </a:r>
            <a:endParaRPr lang="en-US" dirty="0" smtClean="0">
              <a:solidFill>
                <a:schemeClr val="accent2">
                  <a:lumMod val="60000"/>
                  <a:lumOff val="40000"/>
                </a:schemeClr>
              </a:solidFill>
            </a:endParaRPr>
          </a:p>
          <a:p>
            <a:endParaRPr lang="ar-EG" dirty="0"/>
          </a:p>
        </p:txBody>
      </p:sp>
    </p:spTree>
    <p:custDataLst>
      <p:tags r:id="rId1"/>
    </p:custDataLst>
    <p:extLst>
      <p:ext uri="{BB962C8B-B14F-4D97-AF65-F5344CB8AC3E}">
        <p14:creationId xmlns:p14="http://schemas.microsoft.com/office/powerpoint/2010/main" val="946761148"/>
      </p:ext>
    </p:extLst>
  </p:cSld>
  <p:clrMapOvr>
    <a:masterClrMapping/>
  </p:clrMapOvr>
  <p:transition spd="slow" advTm="52585">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down)">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EG"/>
          </a:p>
        </p:txBody>
      </p:sp>
      <p:sp>
        <p:nvSpPr>
          <p:cNvPr id="3" name="Content Placeholder 2"/>
          <p:cNvSpPr>
            <a:spLocks noGrp="1"/>
          </p:cNvSpPr>
          <p:nvPr>
            <p:ph idx="1"/>
          </p:nvPr>
        </p:nvSpPr>
        <p:spPr/>
        <p:txBody>
          <a:bodyPr/>
          <a:lstStyle/>
          <a:p>
            <a:r>
              <a:rPr lang="ar-SA" b="1" dirty="0"/>
              <a:t>2- التفوق العقلي والإبداع </a:t>
            </a:r>
            <a:r>
              <a:rPr lang="ar-SA" b="1" dirty="0" smtClean="0"/>
              <a:t>:</a:t>
            </a:r>
            <a:r>
              <a:rPr lang="ar-SA" dirty="0" smtClean="0"/>
              <a:t> </a:t>
            </a:r>
            <a:endParaRPr lang="en-US" dirty="0"/>
          </a:p>
          <a:p>
            <a:endParaRPr lang="en-US" dirty="0" smtClean="0"/>
          </a:p>
          <a:p>
            <a:r>
              <a:rPr lang="ar-SA" dirty="0"/>
              <a:t>أن الإبداع عملية معرفية تقوم بها قدرات عقلية، هي الأصالة والمرونة و الطلاقه ، والإحساس بالمشكلات </a:t>
            </a:r>
            <a:endParaRPr lang="en-US" dirty="0" smtClean="0"/>
          </a:p>
          <a:p>
            <a:r>
              <a:rPr lang="ar-EG" dirty="0" smtClean="0">
                <a:solidFill>
                  <a:schemeClr val="accent2">
                    <a:lumMod val="60000"/>
                    <a:lumOff val="40000"/>
                  </a:schemeClr>
                </a:solidFill>
              </a:rPr>
              <a:t>فكل ماهو جديد وغير مألوف هو إبداع</a:t>
            </a:r>
            <a:endParaRPr lang="ar-EG" dirty="0">
              <a:solidFill>
                <a:schemeClr val="accent2">
                  <a:lumMod val="60000"/>
                  <a:lumOff val="40000"/>
                </a:schemeClr>
              </a:solidFill>
            </a:endParaRPr>
          </a:p>
        </p:txBody>
      </p:sp>
    </p:spTree>
    <p:custDataLst>
      <p:tags r:id="rId1"/>
    </p:custDataLst>
    <p:extLst>
      <p:ext uri="{BB962C8B-B14F-4D97-AF65-F5344CB8AC3E}">
        <p14:creationId xmlns:p14="http://schemas.microsoft.com/office/powerpoint/2010/main" val="1690891558"/>
      </p:ext>
    </p:extLst>
  </p:cSld>
  <p:clrMapOvr>
    <a:masterClrMapping/>
  </p:clrMapOvr>
  <mc:AlternateContent xmlns:mc="http://schemas.openxmlformats.org/markup-compatibility/2006">
    <mc:Choice xmlns:p14="http://schemas.microsoft.com/office/powerpoint/2010/main" Requires="p14">
      <p:transition spd="slow" p14:dur="1100" advTm="44441">
        <p14:switch dir="r"/>
      </p:transition>
    </mc:Choice>
    <mc:Fallback>
      <p:transition spd="slow" advTm="44441">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457200"/>
            <a:ext cx="8382000" cy="6248400"/>
          </a:xfrm>
        </p:spPr>
        <p:txBody>
          <a:bodyPr>
            <a:normAutofit lnSpcReduction="10000"/>
          </a:bodyPr>
          <a:lstStyle/>
          <a:p>
            <a:r>
              <a:rPr lang="ar-EG" b="1" dirty="0" smtClean="0"/>
              <a:t>3- </a:t>
            </a:r>
            <a:r>
              <a:rPr lang="ar-SA" b="1" dirty="0" smtClean="0"/>
              <a:t>التفوق </a:t>
            </a:r>
            <a:r>
              <a:rPr lang="ar-SA" b="1" dirty="0"/>
              <a:t>العقلي </a:t>
            </a:r>
            <a:r>
              <a:rPr lang="ar-SA" b="1" dirty="0" smtClean="0"/>
              <a:t>والعبقرية </a:t>
            </a:r>
            <a:r>
              <a:rPr lang="ar-EG" b="1" dirty="0" smtClean="0"/>
              <a:t>:</a:t>
            </a:r>
          </a:p>
          <a:p>
            <a:endParaRPr lang="ar-EG" b="1" dirty="0" smtClean="0"/>
          </a:p>
          <a:p>
            <a:r>
              <a:rPr lang="ar-SA" dirty="0"/>
              <a:t>أن العبقرية هي وصول الفرد في أدائه إلي مستوي مرموق بحيث بضعة في الصدارة أو القيادة في مجال من مجالات الحياة، وهى القدرة العقلية التي تصل بالإنسان إلي تقديم ما لم يقدمه غيره في مجالات العلم أو مجالات الحياة ، وللوراثة دور في العبقرية . </a:t>
            </a:r>
            <a:endParaRPr lang="ar-EG" dirty="0" smtClean="0"/>
          </a:p>
          <a:p>
            <a:r>
              <a:rPr lang="ar-SA" dirty="0" smtClean="0">
                <a:solidFill>
                  <a:schemeClr val="accent2">
                    <a:lumMod val="60000"/>
                    <a:lumOff val="40000"/>
                  </a:schemeClr>
                </a:solidFill>
              </a:rPr>
              <a:t>وبناء </a:t>
            </a:r>
            <a:r>
              <a:rPr lang="ar-SA" dirty="0">
                <a:solidFill>
                  <a:schemeClr val="accent2">
                    <a:lumMod val="60000"/>
                    <a:lumOff val="40000"/>
                  </a:schemeClr>
                </a:solidFill>
              </a:rPr>
              <a:t>علي هذا يمكن تعريف العبقري بأنه الشخص الذي يظهر نبوغا جادا ، ويأتي بأعمال عبقرية في مجال أو أكثر من المجالات التي يقدرها المجتمع</a:t>
            </a:r>
            <a:r>
              <a:rPr lang="ar-SA" dirty="0"/>
              <a:t>، وتضم فئة العباقرة الأشخاص الذين يأتون أعمالا تتصف بالجدة والجودة والدقة ولا يفوقها شيء في هذه الصفات </a:t>
            </a:r>
            <a:endParaRPr lang="ar-EG" dirty="0"/>
          </a:p>
        </p:txBody>
      </p:sp>
    </p:spTree>
    <p:custDataLst>
      <p:tags r:id="rId1"/>
    </p:custDataLst>
    <p:extLst>
      <p:ext uri="{BB962C8B-B14F-4D97-AF65-F5344CB8AC3E}">
        <p14:creationId xmlns:p14="http://schemas.microsoft.com/office/powerpoint/2010/main" val="1098150122"/>
      </p:ext>
    </p:extLst>
  </p:cSld>
  <p:clrMapOvr>
    <a:masterClrMapping/>
  </p:clrMapOvr>
  <mc:AlternateContent xmlns:mc="http://schemas.openxmlformats.org/markup-compatibility/2006">
    <mc:Choice xmlns:p14="http://schemas.microsoft.com/office/powerpoint/2010/main" Requires="p14">
      <p:transition spd="slow" p14:dur="900" advTm="64530">
        <p14:warp dir="in"/>
      </p:transition>
    </mc:Choice>
    <mc:Fallback>
      <p:transition spd="slow" advTm="6453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down)">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wipe(down)">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ags/tag1.xml><?xml version="1.0" encoding="utf-8"?>
<p:tagLst xmlns:a="http://schemas.openxmlformats.org/drawingml/2006/main" xmlns:r="http://schemas.openxmlformats.org/officeDocument/2006/relationships" xmlns:p="http://schemas.openxmlformats.org/presentationml/2006/main">
  <p:tag name="TIMING" val="|4.3|1.1|0.1|0.4|44.9"/>
</p:tagLst>
</file>

<file path=ppt/tags/tag2.xml><?xml version="1.0" encoding="utf-8"?>
<p:tagLst xmlns:a="http://schemas.openxmlformats.org/drawingml/2006/main" xmlns:r="http://schemas.openxmlformats.org/officeDocument/2006/relationships" xmlns:p="http://schemas.openxmlformats.org/presentationml/2006/main">
  <p:tag name="TIMING" val="|3.4|1.2|0.7|0.6|0.5"/>
</p:tagLst>
</file>

<file path=ppt/tags/tag3.xml><?xml version="1.0" encoding="utf-8"?>
<p:tagLst xmlns:a="http://schemas.openxmlformats.org/drawingml/2006/main" xmlns:r="http://schemas.openxmlformats.org/officeDocument/2006/relationships" xmlns:p="http://schemas.openxmlformats.org/presentationml/2006/main">
  <p:tag name="TIMING" val="|0.5|3.6|0.6|17.4|28.5|16.2"/>
</p:tagLst>
</file>

<file path=ppt/tags/tag4.xml><?xml version="1.0" encoding="utf-8"?>
<p:tagLst xmlns:a="http://schemas.openxmlformats.org/drawingml/2006/main" xmlns:r="http://schemas.openxmlformats.org/officeDocument/2006/relationships" xmlns:p="http://schemas.openxmlformats.org/presentationml/2006/main">
  <p:tag name="TIMING" val="|1.3|24.2"/>
</p:tagLst>
</file>

<file path=ppt/tags/tag5.xml><?xml version="1.0" encoding="utf-8"?>
<p:tagLst xmlns:a="http://schemas.openxmlformats.org/drawingml/2006/main" xmlns:r="http://schemas.openxmlformats.org/officeDocument/2006/relationships" xmlns:p="http://schemas.openxmlformats.org/presentationml/2006/main">
  <p:tag name="TIMING" val="|0.8|6|0|39.5|11|5.7"/>
</p:tagLst>
</file>

<file path=ppt/tags/tag6.xml><?xml version="1.0" encoding="utf-8"?>
<p:tagLst xmlns:a="http://schemas.openxmlformats.org/drawingml/2006/main" xmlns:r="http://schemas.openxmlformats.org/officeDocument/2006/relationships" xmlns:p="http://schemas.openxmlformats.org/presentationml/2006/main">
  <p:tag name="TIMING" val="|1.5|8.5|3.9"/>
</p:tagLst>
</file>

<file path=ppt/tags/tag7.xml><?xml version="1.0" encoding="utf-8"?>
<p:tagLst xmlns:a="http://schemas.openxmlformats.org/drawingml/2006/main" xmlns:r="http://schemas.openxmlformats.org/officeDocument/2006/relationships" xmlns:p="http://schemas.openxmlformats.org/presentationml/2006/main">
  <p:tag name="TIMING" val="|1.2|6.7|11.7"/>
</p:tagLst>
</file>

<file path=ppt/tags/tag8.xml><?xml version="1.0" encoding="utf-8"?>
<p:tagLst xmlns:a="http://schemas.openxmlformats.org/drawingml/2006/main" xmlns:r="http://schemas.openxmlformats.org/officeDocument/2006/relationships" xmlns:p="http://schemas.openxmlformats.org/presentationml/2006/main">
  <p:tag name="TIMING" val="|4|1.5|28.4"/>
</p:tagLst>
</file>

<file path=ppt/tags/tag9.xml><?xml version="1.0" encoding="utf-8"?>
<p:tagLst xmlns:a="http://schemas.openxmlformats.org/drawingml/2006/main" xmlns:r="http://schemas.openxmlformats.org/officeDocument/2006/relationships" xmlns:p="http://schemas.openxmlformats.org/presentationml/2006/main">
  <p:tag name="TIMING" val="|6.3|13.4|13.1|7.8|13.5|19.6|12.3"/>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erve">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46</TotalTime>
  <Words>537</Words>
  <Application>Microsoft Office PowerPoint</Application>
  <PresentationFormat>On-screen Show (4:3)</PresentationFormat>
  <Paragraphs>59</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Verve</vt:lpstr>
      <vt:lpstr>الفرقة الرابعة أساسى  شعبة علوم مادة سيكولوجية ذوى احتباجات خاصة</vt:lpstr>
      <vt:lpstr>التفوق العقلي </vt:lpstr>
      <vt:lpstr>أولاً: مفهوم التفوق العقلي: </vt:lpstr>
      <vt:lpstr>PowerPoint Presentation</vt:lpstr>
      <vt:lpstr>PowerPoint Presentation</vt:lpstr>
      <vt:lpstr>PowerPoint Presentation</vt:lpstr>
      <vt:lpstr>ثانياً: التمييز الفارق لمفهوم التفوق العقلي: </vt:lpstr>
      <vt:lpstr>PowerPoint Presentation</vt:lpstr>
      <vt:lpstr>PowerPoint Presentation</vt:lpstr>
      <vt:lpstr>أساليب التعرف علي المتفوقين عقليا وطرق تشخيصهم :</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الفرقة الرابعة أساسى  شعبة علوم مادة سيكولوجية ذوى احتباجات خاصة</dc:title>
  <dc:creator>etc</dc:creator>
  <cp:lastModifiedBy>etc</cp:lastModifiedBy>
  <cp:revision>7</cp:revision>
  <dcterms:created xsi:type="dcterms:W3CDTF">2006-08-16T00:00:00Z</dcterms:created>
  <dcterms:modified xsi:type="dcterms:W3CDTF">2020-03-28T22:10:13Z</dcterms:modified>
  <cp:contentStatus>Final</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arkAsFinal">
    <vt:bool>true</vt:bool>
  </property>
</Properties>
</file>